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45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12.07.2018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7406640" cy="280831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ru-RU" sz="6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Сутність</a:t>
            </a:r>
            <a:r>
              <a:rPr lang="uk-UA" sz="6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та функції грошей</a:t>
            </a:r>
            <a:endParaRPr lang="ru-RU" sz="6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7848872" cy="1613706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uk-UA" sz="2800" dirty="0" smtClean="0">
                <a:latin typeface="Bookman Old Style" panose="02050604050505020204" pitchFamily="18" charset="0"/>
              </a:rPr>
              <a:t>Це функція, в якій гроші обслуговують погашення різноманітних боргових </a:t>
            </a:r>
            <a:r>
              <a:rPr lang="uk-UA" sz="2800" dirty="0" err="1" smtClean="0">
                <a:latin typeface="Bookman Old Style" panose="02050604050505020204" pitchFamily="18" charset="0"/>
              </a:rPr>
              <a:t>зобов</a:t>
            </a:r>
            <a:r>
              <a:rPr lang="en-US" sz="2800" dirty="0" smtClean="0">
                <a:latin typeface="Bookman Old Style" panose="02050604050505020204" pitchFamily="18" charset="0"/>
              </a:rPr>
              <a:t>’</a:t>
            </a:r>
            <a:r>
              <a:rPr lang="uk-UA" sz="2800" dirty="0" err="1" smtClean="0">
                <a:latin typeface="Bookman Old Style" panose="02050604050505020204" pitchFamily="18" charset="0"/>
              </a:rPr>
              <a:t>язань</a:t>
            </a:r>
            <a:r>
              <a:rPr lang="uk-UA" sz="2800" dirty="0" smtClean="0">
                <a:latin typeface="Bookman Old Style" panose="02050604050505020204" pitchFamily="18" charset="0"/>
              </a:rPr>
              <a:t> між </a:t>
            </a:r>
            <a:r>
              <a:rPr lang="uk-UA" sz="2800" dirty="0" err="1" smtClean="0">
                <a:latin typeface="Bookman Old Style" panose="02050604050505020204" pitchFamily="18" charset="0"/>
              </a:rPr>
              <a:t>суб</a:t>
            </a:r>
            <a:r>
              <a:rPr lang="en-US" sz="2800" dirty="0" smtClean="0">
                <a:latin typeface="Bookman Old Style" panose="02050604050505020204" pitchFamily="18" charset="0"/>
              </a:rPr>
              <a:t>’</a:t>
            </a:r>
            <a:r>
              <a:rPr lang="uk-UA" sz="2800" dirty="0" err="1" smtClean="0">
                <a:latin typeface="Bookman Old Style" panose="02050604050505020204" pitchFamily="18" charset="0"/>
              </a:rPr>
              <a:t>єктами</a:t>
            </a:r>
            <a:r>
              <a:rPr lang="uk-UA" sz="2800" dirty="0" smtClean="0">
                <a:latin typeface="Bookman Old Style" panose="02050604050505020204" pitchFamily="18" charset="0"/>
              </a:rPr>
              <a:t> економічних відносин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31570" y="116632"/>
            <a:ext cx="5832648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latin typeface="Arial Black" panose="020B0A04020102020204" pitchFamily="34" charset="0"/>
                <a:cs typeface="Times New Roman" pitchFamily="18" charset="0"/>
              </a:rPr>
              <a:t>Засіб </a:t>
            </a:r>
            <a:r>
              <a:rPr lang="uk-UA" sz="4400" b="1" dirty="0">
                <a:latin typeface="Arial Black" panose="020B0A04020102020204" pitchFamily="34" charset="0"/>
                <a:cs typeface="Times New Roman" pitchFamily="18" charset="0"/>
              </a:rPr>
              <a:t>платежу</a:t>
            </a:r>
            <a:endParaRPr lang="ru-RU" sz="4400" dirty="0">
              <a:latin typeface="Arial Black" panose="020B0A04020102020204" pitchFamily="34" charset="0"/>
            </a:endParaRPr>
          </a:p>
        </p:txBody>
      </p:sp>
      <p:cxnSp>
        <p:nvCxnSpPr>
          <p:cNvPr id="5" name="Пряма зі стрілкою 16"/>
          <p:cNvCxnSpPr/>
          <p:nvPr/>
        </p:nvCxnSpPr>
        <p:spPr>
          <a:xfrm>
            <a:off x="4947892" y="2666444"/>
            <a:ext cx="2072382" cy="1825303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 зі стрілкою 17"/>
          <p:cNvCxnSpPr/>
          <p:nvPr/>
        </p:nvCxnSpPr>
        <p:spPr>
          <a:xfrm rot="16200000" flipH="1" flipV="1">
            <a:off x="3108365" y="2469988"/>
            <a:ext cx="1643074" cy="2035983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18"/>
          <p:cNvCxnSpPr/>
          <p:nvPr/>
        </p:nvCxnSpPr>
        <p:spPr>
          <a:xfrm>
            <a:off x="4947893" y="2666443"/>
            <a:ext cx="2321735" cy="82153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зі стрілкою 19"/>
          <p:cNvCxnSpPr/>
          <p:nvPr/>
        </p:nvCxnSpPr>
        <p:spPr>
          <a:xfrm rot="16200000" flipH="1" flipV="1">
            <a:off x="3293205" y="1942708"/>
            <a:ext cx="930953" cy="2378422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840" y="4756963"/>
            <a:ext cx="3151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Платежі між   підприємствами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947892" y="2666443"/>
            <a:ext cx="2" cy="205870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3329" y="3264906"/>
            <a:ext cx="19944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Виплата </a:t>
            </a:r>
          </a:p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спадщини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76256" y="3131919"/>
            <a:ext cx="243848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Платежі</a:t>
            </a:r>
          </a:p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 юридичних </a:t>
            </a:r>
          </a:p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осіб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5686" y="4341464"/>
            <a:ext cx="257176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Внесення суб'єктами коштів у банки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2490" y="4491745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Платежі фізичних осіб до фін. фондів</a:t>
            </a:r>
          </a:p>
        </p:txBody>
      </p:sp>
    </p:spTree>
    <p:extLst>
      <p:ext uri="{BB962C8B-B14F-4D97-AF65-F5344CB8AC3E}">
        <p14:creationId xmlns:p14="http://schemas.microsoft.com/office/powerpoint/2010/main" val="2833908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1403648" y="116632"/>
            <a:ext cx="7406640" cy="76484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4400" b="1" dirty="0">
                <a:solidFill>
                  <a:schemeClr val="tx1"/>
                </a:solidFill>
                <a:effectLst/>
                <a:latin typeface="Arial Black" panose="020B0A04020102020204" pitchFamily="34" charset="0"/>
                <a:cs typeface="Times New Roman" pitchFamily="18" charset="0"/>
              </a:rPr>
              <a:t>З</a:t>
            </a:r>
            <a:r>
              <a:rPr kumimoji="0" lang="uk-UA" sz="4400" b="1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cs typeface="Times New Roman" pitchFamily="18" charset="0"/>
              </a:rPr>
              <a:t>асіб</a:t>
            </a:r>
            <a:r>
              <a:rPr kumimoji="0" lang="uk-UA" sz="4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anose="020B0A04020102020204" pitchFamily="34" charset="0"/>
                <a:cs typeface="Times New Roman" pitchFamily="18" charset="0"/>
              </a:rPr>
              <a:t> нагромадження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7848872" cy="2088232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uk-UA" sz="2800" dirty="0" smtClean="0">
                <a:latin typeface="Bookman Old Style" panose="02050604050505020204" pitchFamily="18" charset="0"/>
              </a:rPr>
              <a:t>Це функція, в якій гроші обслуговують нагромадження цінності в її загальній абстрактній формі в процесі розширеного відтворення.</a:t>
            </a:r>
            <a:endParaRPr lang="ru-RU" sz="2800" dirty="0">
              <a:latin typeface="Bookman Old Style" panose="020506040505050202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43608" y="3429000"/>
            <a:ext cx="7920880" cy="316835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>
            <a:no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uk-UA" sz="2800" b="1" u="sng" dirty="0" smtClean="0">
                <a:latin typeface="Bookman Old Style" panose="02050604050505020204" pitchFamily="18" charset="0"/>
              </a:rPr>
              <a:t>Застосування функції: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uk-UA" sz="28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Заощадження фізичних та юридичних осіб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uk-UA" sz="28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Зберігання скарбу</a:t>
            </a:r>
          </a:p>
          <a:p>
            <a:pPr marL="484632" indent="-457200" algn="just">
              <a:buFont typeface="Arial" panose="020B0604020202020204" pitchFamily="34" charset="0"/>
              <a:buChar char="•"/>
            </a:pPr>
            <a:r>
              <a:rPr lang="uk-UA" sz="2800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Створення державних грошових резервів</a:t>
            </a:r>
          </a:p>
          <a:p>
            <a:pPr marL="484632" indent="-457200" algn="just">
              <a:buFontTx/>
              <a:buChar char="-"/>
            </a:pPr>
            <a:endParaRPr lang="uk-UA" sz="3000" i="1" dirty="0" smtClean="0"/>
          </a:p>
          <a:p>
            <a:pPr marL="484632" indent="-457200" algn="just">
              <a:buFontTx/>
              <a:buChar char="-"/>
            </a:pPr>
            <a:endParaRPr lang="uk-UA" sz="2800" dirty="0" smtClean="0"/>
          </a:p>
          <a:p>
            <a:pPr marL="484632" indent="-457200" algn="just">
              <a:buFontTx/>
              <a:buChar char="-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60793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116632"/>
            <a:ext cx="7416824" cy="151216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4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Функція світових грошей</a:t>
            </a:r>
            <a:endParaRPr lang="uk-UA" sz="4400" b="1" dirty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1111" y="2481020"/>
            <a:ext cx="295232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Bookman Old Style" panose="02050604050505020204" pitchFamily="18" charset="0"/>
                <a:cs typeface="Times New Roman" pitchFamily="18" charset="0"/>
              </a:rPr>
              <a:t>Рух вартості в міжнародному </a:t>
            </a:r>
            <a:r>
              <a:rPr lang="uk-UA" sz="2400" b="1" i="1" dirty="0" err="1" smtClean="0">
                <a:latin typeface="Bookman Old Style" panose="02050604050505020204" pitchFamily="18" charset="0"/>
                <a:cs typeface="Times New Roman" pitchFamily="18" charset="0"/>
              </a:rPr>
              <a:t>екон</a:t>
            </a:r>
            <a:r>
              <a:rPr lang="uk-UA" sz="2400" b="1" i="1" dirty="0" smtClean="0">
                <a:latin typeface="Bookman Old Style" panose="02050604050505020204" pitchFamily="18" charset="0"/>
                <a:cs typeface="Times New Roman" pitchFamily="18" charset="0"/>
              </a:rPr>
              <a:t>. обороті</a:t>
            </a:r>
            <a:endParaRPr lang="uk-UA" sz="2400" b="1" i="1" dirty="0"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2505368"/>
            <a:ext cx="298675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latin typeface="Bookman Old Style" panose="02050604050505020204" pitchFamily="18" charset="0"/>
                <a:cs typeface="Times New Roman" pitchFamily="18" charset="0"/>
              </a:rPr>
              <a:t>Реалізація взаємовідносин між країнами</a:t>
            </a:r>
            <a:endParaRPr lang="uk-UA" sz="2400" b="1" i="1" dirty="0"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cxnSp>
        <p:nvCxnSpPr>
          <p:cNvPr id="7" name="Пряма зі стрілкою 6"/>
          <p:cNvCxnSpPr/>
          <p:nvPr/>
        </p:nvCxnSpPr>
        <p:spPr>
          <a:xfrm rot="5400000">
            <a:off x="3107148" y="861404"/>
            <a:ext cx="642926" cy="2321735"/>
          </a:xfrm>
          <a:prstGeom prst="straightConnector1">
            <a:avLst/>
          </a:prstGeom>
          <a:ln w="381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зі стрілкою 7"/>
          <p:cNvCxnSpPr/>
          <p:nvPr/>
        </p:nvCxnSpPr>
        <p:spPr>
          <a:xfrm>
            <a:off x="4589479" y="1700808"/>
            <a:ext cx="2250298" cy="642926"/>
          </a:xfrm>
          <a:prstGeom prst="straightConnector1">
            <a:avLst/>
          </a:prstGeom>
          <a:ln w="381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 зі стрілкою 17"/>
          <p:cNvCxnSpPr/>
          <p:nvPr/>
        </p:nvCxnSpPr>
        <p:spPr>
          <a:xfrm>
            <a:off x="4883954" y="3880446"/>
            <a:ext cx="1750232" cy="1123313"/>
          </a:xfrm>
          <a:prstGeom prst="straightConnector1">
            <a:avLst/>
          </a:prstGeom>
          <a:ln w="381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79279" y="5367281"/>
            <a:ext cx="227979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Міжнародні </a:t>
            </a:r>
          </a:p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валюти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8" y="5314502"/>
            <a:ext cx="2606804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Використання</a:t>
            </a:r>
          </a:p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 повноцінних </a:t>
            </a:r>
          </a:p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грошей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16628" y="5367281"/>
            <a:ext cx="3223961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Міжнародне </a:t>
            </a:r>
          </a:p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співробітництво і</a:t>
            </a:r>
          </a:p>
          <a:p>
            <a:pPr algn="ctr"/>
            <a:r>
              <a:rPr lang="uk-UA" sz="2400" b="1" dirty="0" smtClean="0">
                <a:latin typeface="Bookman Old Style" panose="02050604050505020204" pitchFamily="18" charset="0"/>
                <a:cs typeface="Times New Roman" pitchFamily="18" charset="0"/>
              </a:rPr>
              <a:t> партнерство</a:t>
            </a:r>
          </a:p>
        </p:txBody>
      </p:sp>
      <p:cxnSp>
        <p:nvCxnSpPr>
          <p:cNvPr id="16" name="Пряма зі стрілкою 18"/>
          <p:cNvCxnSpPr/>
          <p:nvPr/>
        </p:nvCxnSpPr>
        <p:spPr>
          <a:xfrm rot="16200000" flipH="1" flipV="1">
            <a:off x="3326034" y="3573719"/>
            <a:ext cx="1123314" cy="1745556"/>
          </a:xfrm>
          <a:prstGeom prst="straightConnector1">
            <a:avLst/>
          </a:prstGeom>
          <a:ln w="38100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4810525" y="3884840"/>
            <a:ext cx="6833" cy="14824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0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971601" y="333430"/>
            <a:ext cx="7406640" cy="147218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4400" b="1" dirty="0" smtClean="0">
                <a:latin typeface="Arial Black" panose="020B0A04020102020204" pitchFamily="34" charset="0"/>
                <a:cs typeface="Times New Roman" pitchFamily="18" charset="0"/>
              </a:rPr>
              <a:t>План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 txBox="1">
            <a:spLocks/>
          </p:cNvSpPr>
          <p:nvPr/>
        </p:nvSpPr>
        <p:spPr>
          <a:xfrm>
            <a:off x="971601" y="1849438"/>
            <a:ext cx="7992888" cy="3955826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ru-RU"/>
            </a:defPPr>
            <a:lvl1pPr marL="0" indent="-283464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7744" algn="l" defTabSz="914400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173736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-18288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14350" indent="-514350" algn="just">
              <a:lnSpc>
                <a:spcPct val="150000"/>
              </a:lnSpc>
              <a:buClrTx/>
              <a:buFont typeface="Wingdings 2"/>
              <a:buAutoNum type="arabicPeriod"/>
              <a:defRPr/>
            </a:pPr>
            <a:r>
              <a:rPr lang="uk-UA" sz="4000" dirty="0" smtClean="0">
                <a:latin typeface="Bookman Old Style" panose="02050604050505020204" pitchFamily="18" charset="0"/>
                <a:cs typeface="Times New Roman" pitchFamily="18" charset="0"/>
              </a:rPr>
              <a:t>Сутність грошей</a:t>
            </a:r>
          </a:p>
          <a:p>
            <a:pPr marL="514350" indent="-514350" algn="just">
              <a:lnSpc>
                <a:spcPct val="150000"/>
              </a:lnSpc>
              <a:buClrTx/>
              <a:buFont typeface="Wingdings 2"/>
              <a:buAutoNum type="arabicPeriod"/>
              <a:defRPr/>
            </a:pPr>
            <a:r>
              <a:rPr lang="uk-UA" sz="4000" dirty="0" smtClean="0">
                <a:latin typeface="Bookman Old Style" panose="02050604050505020204" pitchFamily="18" charset="0"/>
                <a:cs typeface="Times New Roman" pitchFamily="18" charset="0"/>
              </a:rPr>
              <a:t>Властивості грошей</a:t>
            </a:r>
          </a:p>
          <a:p>
            <a:pPr marL="514350" indent="-514350" algn="just">
              <a:lnSpc>
                <a:spcPct val="150000"/>
              </a:lnSpc>
              <a:buClrTx/>
              <a:buFont typeface="Arial" pitchFamily="34" charset="0"/>
              <a:buAutoNum type="arabicPeriod"/>
              <a:defRPr/>
            </a:pPr>
            <a:r>
              <a:rPr lang="uk-UA" sz="4000" dirty="0" smtClean="0">
                <a:latin typeface="Bookman Old Style" panose="02050604050505020204" pitchFamily="18" charset="0"/>
                <a:cs typeface="Times New Roman" pitchFamily="18" charset="0"/>
              </a:rPr>
              <a:t>Функції грошей та їх зміст</a:t>
            </a:r>
          </a:p>
        </p:txBody>
      </p:sp>
    </p:spTree>
    <p:extLst>
      <p:ext uri="{BB962C8B-B14F-4D97-AF65-F5344CB8AC3E}">
        <p14:creationId xmlns:p14="http://schemas.microsoft.com/office/powerpoint/2010/main" val="133563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2"/>
          <p:cNvSpPr txBox="1">
            <a:spLocks/>
          </p:cNvSpPr>
          <p:nvPr/>
        </p:nvSpPr>
        <p:spPr>
          <a:xfrm>
            <a:off x="1060438" y="1680162"/>
            <a:ext cx="7778762" cy="453650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uk-UA" sz="2800" dirty="0" smtClean="0">
                <a:latin typeface="Bookman Old Style" panose="02050604050505020204" pitchFamily="18" charset="0"/>
              </a:rPr>
              <a:t> </a:t>
            </a:r>
            <a:r>
              <a:rPr lang="uk-UA" sz="2800" b="1" i="1" dirty="0" smtClean="0">
                <a:latin typeface="Bookman Old Style" panose="02050604050505020204" pitchFamily="18" charset="0"/>
              </a:rPr>
              <a:t>Гроші</a:t>
            </a:r>
            <a:r>
              <a:rPr lang="uk-UA" sz="2800" i="1" dirty="0" smtClean="0">
                <a:latin typeface="Bookman Old Style" panose="02050604050505020204" pitchFamily="18" charset="0"/>
              </a:rPr>
              <a:t> – загальний еквівалент, через який вимірюється вартість товарів та послуг.</a:t>
            </a:r>
          </a:p>
          <a:p>
            <a:pPr marL="82296" indent="0" algn="just">
              <a:buNone/>
            </a:pPr>
            <a:r>
              <a:rPr lang="uk-UA" sz="2800" i="1" u="sng" dirty="0" smtClean="0">
                <a:latin typeface="Bookman Old Style" panose="02050604050505020204" pitchFamily="18" charset="0"/>
              </a:rPr>
              <a:t>Або інакше кажучи:</a:t>
            </a:r>
          </a:p>
          <a:p>
            <a:pPr algn="just"/>
            <a:r>
              <a:rPr lang="uk-UA" sz="2800" b="1" i="1" dirty="0" smtClean="0">
                <a:latin typeface="Bookman Old Style" panose="02050604050505020204" pitchFamily="18" charset="0"/>
              </a:rPr>
              <a:t>Гроші </a:t>
            </a:r>
            <a:r>
              <a:rPr lang="uk-UA" sz="2800" i="1" dirty="0" smtClean="0">
                <a:latin typeface="Bookman Old Style" panose="02050604050505020204" pitchFamily="18" charset="0"/>
              </a:rPr>
              <a:t>–  це особливий товар, що виражає і вимірює вартість інших товарів та послуг.</a:t>
            </a:r>
            <a:endParaRPr lang="uk-UA" sz="2800" i="1" dirty="0">
              <a:latin typeface="Bookman Old Style" panose="02050604050505020204" pitchFamily="18" charset="0"/>
            </a:endParaRPr>
          </a:p>
          <a:p>
            <a:endParaRPr lang="uk-UA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32560" y="359898"/>
            <a:ext cx="7406640" cy="83685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sz="4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1. Сутність грошей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45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7488832" cy="6048672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2296" indent="0"/>
            <a:r>
              <a:rPr lang="uk-UA" sz="3200" b="1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Гроші</a:t>
            </a:r>
            <a:r>
              <a:rPr lang="uk-UA" sz="3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мають цінність самі по собі, незалежно від того, з чого вони виготовлені, що визначається їх місцем у товарних відносинах.</a:t>
            </a:r>
            <a:br>
              <a:rPr lang="uk-UA" sz="3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</a:br>
            <a:r>
              <a:rPr lang="uk-UA" sz="3200" dirty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uk-UA" sz="3200" dirty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</a:br>
            <a:r>
              <a:rPr lang="uk-UA" sz="3200" b="1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Гроші</a:t>
            </a:r>
            <a:r>
              <a:rPr lang="uk-UA" sz="3200" dirty="0" smtClean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 є носієм певних суспільних відносин і являють собою  </a:t>
            </a:r>
            <a:r>
              <a:rPr lang="uk-UA" sz="3200" dirty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результат тривалого еволюційного розвитку, який і надалі продовжується.</a:t>
            </a:r>
            <a:br>
              <a:rPr lang="uk-UA" sz="3200" dirty="0"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5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61433"/>
            <a:ext cx="7694672" cy="620688"/>
          </a:xfr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600" dirty="0" smtClean="0">
                <a:latin typeface="Arial Black" panose="020B0A04020102020204" pitchFamily="34" charset="0"/>
              </a:rPr>
              <a:t>Еволюція грошей</a:t>
            </a:r>
            <a:endParaRPr lang="ru-RU" sz="3600" dirty="0">
              <a:latin typeface="Arial Black" panose="020B0A04020102020204" pitchFamily="34" charset="0"/>
            </a:endParaRPr>
          </a:p>
        </p:txBody>
      </p:sp>
      <p:pic>
        <p:nvPicPr>
          <p:cNvPr id="1027" name="Picture 3" descr="C:\Users\Malohanych\Desktop\Tr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14573"/>
            <a:ext cx="8784976" cy="575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35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809470"/>
            <a:ext cx="7406640" cy="963346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3200" b="1" u="sng" dirty="0" smtClean="0">
                <a:latin typeface="Bookman Old Style" panose="02050604050505020204" pitchFamily="18" charset="0"/>
              </a:rPr>
              <a:t>Гроші як специфічний товар мають такі властивості:</a:t>
            </a:r>
            <a:endParaRPr lang="ru-RU" sz="3200" b="1" u="sng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8496" y="1860760"/>
            <a:ext cx="8208912" cy="4968552"/>
          </a:xfr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484632" indent="-457200">
              <a:buFont typeface="Arial" panose="020B0604020202020204" pitchFamily="34" charset="0"/>
              <a:buChar char="•"/>
            </a:pPr>
            <a:r>
              <a:rPr lang="ru-RU" sz="3200" b="1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Стаб</a:t>
            </a:r>
            <a:r>
              <a:rPr lang="uk-UA" sz="3200" b="1" i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ільність</a:t>
            </a:r>
            <a:r>
              <a:rPr lang="uk-UA" sz="32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цінності </a:t>
            </a:r>
            <a:r>
              <a:rPr lang="uk-UA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(ефективне</a:t>
            </a:r>
            <a:br>
              <a:rPr lang="uk-UA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виконання функцій засобу обігу та</a:t>
            </a:r>
            <a:br>
              <a:rPr lang="uk-UA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нагромадження)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uk-UA" sz="32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Економічність</a:t>
            </a:r>
            <a:r>
              <a:rPr lang="uk-UA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(мінімізація витрат на виготовлення грошей)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uk-UA" sz="32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Однорідність</a:t>
            </a:r>
            <a:r>
              <a:rPr lang="uk-UA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(рівнозначність грошової одиниці з усіх форм грошей, що є в обороті)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uk-UA" sz="3200" b="1" i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Портативність</a:t>
            </a:r>
            <a:r>
              <a:rPr lang="uk-UA" sz="3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(зручність у користуванні, переміщенні)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116632"/>
            <a:ext cx="7406640" cy="6928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sz="4400" b="1" dirty="0">
                <a:solidFill>
                  <a:schemeClr val="tx1"/>
                </a:solidFill>
                <a:effectLst/>
                <a:latin typeface="Arial Black" panose="020B0A04020102020204" pitchFamily="34" charset="0"/>
                <a:cs typeface="Times New Roman" pitchFamily="18" charset="0"/>
              </a:rPr>
              <a:t>2</a:t>
            </a:r>
            <a:r>
              <a:rPr lang="uk-UA" sz="4400" b="1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cs typeface="Times New Roman" pitchFamily="18" charset="0"/>
              </a:rPr>
              <a:t>. Властивості грошей</a:t>
            </a:r>
            <a:endParaRPr lang="ru-RU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5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Malohanych\Desktop\mo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508" y="5377835"/>
            <a:ext cx="3737977" cy="148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71472" y="2643182"/>
            <a:ext cx="8229600" cy="93978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4800" b="1" u="sng" dirty="0" smtClean="0">
                <a:solidFill>
                  <a:srgbClr val="FF0000"/>
                </a:solidFill>
                <a:latin typeface="Bookman Old Style" panose="02050604050505020204" pitchFamily="18" charset="0"/>
                <a:cs typeface="Times New Roman" pitchFamily="18" charset="0"/>
              </a:rPr>
              <a:t>Функції грошей</a:t>
            </a:r>
            <a:endParaRPr lang="uk-UA" sz="4800" dirty="0">
              <a:solidFill>
                <a:srgbClr val="FF0000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cxnSp>
        <p:nvCxnSpPr>
          <p:cNvPr id="6" name="Пряма зі стрілкою 11"/>
          <p:cNvCxnSpPr/>
          <p:nvPr/>
        </p:nvCxnSpPr>
        <p:spPr>
          <a:xfrm rot="16200000" flipV="1">
            <a:off x="3041407" y="1116556"/>
            <a:ext cx="585621" cy="2936073"/>
          </a:xfrm>
          <a:prstGeom prst="straightConnector1">
            <a:avLst/>
          </a:prstGeom>
          <a:ln w="444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shape">
                <a:fillToRect l="50000" t="50000" r="50000" b="50000"/>
              </a:path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13"/>
          <p:cNvCxnSpPr/>
          <p:nvPr/>
        </p:nvCxnSpPr>
        <p:spPr>
          <a:xfrm flipH="1" flipV="1">
            <a:off x="4788024" y="1556792"/>
            <a:ext cx="14232" cy="1320613"/>
          </a:xfrm>
          <a:prstGeom prst="straightConnector1">
            <a:avLst/>
          </a:prstGeom>
          <a:ln w="444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shape">
                <a:fillToRect l="50000" t="50000" r="50000" b="50000"/>
              </a:path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зі стрілкою 17"/>
          <p:cNvCxnSpPr/>
          <p:nvPr/>
        </p:nvCxnSpPr>
        <p:spPr>
          <a:xfrm flipV="1">
            <a:off x="4813497" y="2351628"/>
            <a:ext cx="2506050" cy="514184"/>
          </a:xfrm>
          <a:prstGeom prst="straightConnector1">
            <a:avLst/>
          </a:prstGeom>
          <a:ln w="444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shape">
                <a:fillToRect l="50000" t="50000" r="50000" b="50000"/>
              </a:path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24"/>
          <p:cNvCxnSpPr/>
          <p:nvPr/>
        </p:nvCxnSpPr>
        <p:spPr>
          <a:xfrm flipH="1">
            <a:off x="3334217" y="3546970"/>
            <a:ext cx="1479280" cy="818134"/>
          </a:xfrm>
          <a:prstGeom prst="straightConnector1">
            <a:avLst/>
          </a:prstGeom>
          <a:ln w="444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shape">
                <a:fillToRect l="50000" t="50000" r="50000" b="50000"/>
              </a:path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27"/>
          <p:cNvCxnSpPr/>
          <p:nvPr/>
        </p:nvCxnSpPr>
        <p:spPr>
          <a:xfrm>
            <a:off x="4788025" y="3546970"/>
            <a:ext cx="1565367" cy="818136"/>
          </a:xfrm>
          <a:prstGeom prst="straightConnector1">
            <a:avLst/>
          </a:prstGeom>
          <a:ln w="44450">
            <a:gradFill flip="none" rotWithShape="1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path path="shape">
                <a:fillToRect l="50000" t="50000" r="50000" b="50000"/>
              </a:path>
              <a:tileRect/>
            </a:gra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84704" y="1265569"/>
            <a:ext cx="235745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Міра вартості</a:t>
            </a:r>
            <a:endParaRPr lang="uk-UA" sz="2800" b="1" i="1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5936" y="990219"/>
            <a:ext cx="235745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Засіб обігу</a:t>
            </a:r>
            <a:endParaRPr lang="uk-UA" sz="2800" b="1" i="1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1242390"/>
            <a:ext cx="235745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Засіб платежу</a:t>
            </a:r>
            <a:endParaRPr lang="uk-UA" sz="2800" b="1" i="1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50047" y="4384196"/>
            <a:ext cx="352839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Засіб нагромадження</a:t>
            </a:r>
            <a:endParaRPr lang="uk-UA" sz="2800" b="1" i="1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0708" y="4403286"/>
            <a:ext cx="25294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Світові гроші</a:t>
            </a:r>
            <a:endParaRPr lang="uk-UA" sz="2800" b="1" i="1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1084704" y="164047"/>
            <a:ext cx="7406640" cy="5456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3. Функції грошей</a:t>
            </a:r>
            <a:endParaRPr lang="ru-RU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3608" y="116632"/>
            <a:ext cx="7614588" cy="7200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М</a:t>
            </a:r>
            <a:r>
              <a:rPr lang="uk-UA" sz="4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іра вартості</a:t>
            </a:r>
            <a:endParaRPr lang="uk-UA" sz="4400" b="1" dirty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cxnSp>
        <p:nvCxnSpPr>
          <p:cNvPr id="3" name="Пряма зі стрілкою 6"/>
          <p:cNvCxnSpPr/>
          <p:nvPr/>
        </p:nvCxnSpPr>
        <p:spPr>
          <a:xfrm rot="5400000">
            <a:off x="3247989" y="47612"/>
            <a:ext cx="642926" cy="22931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Пряма зі стрілкою 7"/>
          <p:cNvCxnSpPr/>
          <p:nvPr/>
        </p:nvCxnSpPr>
        <p:spPr>
          <a:xfrm rot="16200000" flipH="1">
            <a:off x="5534004" y="54726"/>
            <a:ext cx="642926" cy="22789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86903" y="1628800"/>
            <a:ext cx="4071966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Вираження вартості товарів і послуг</a:t>
            </a:r>
            <a:endParaRPr lang="uk-UA" sz="2800" b="1" i="1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8935" y="1628800"/>
            <a:ext cx="4071966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Вимірювання вартості товарів і послуг</a:t>
            </a:r>
            <a:endParaRPr lang="uk-UA" sz="2800" b="1" i="1" dirty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cxnSp>
        <p:nvCxnSpPr>
          <p:cNvPr id="7" name="Пряма зі стрілкою 35"/>
          <p:cNvCxnSpPr/>
          <p:nvPr/>
        </p:nvCxnSpPr>
        <p:spPr>
          <a:xfrm rot="16200000" flipH="1">
            <a:off x="5033930" y="3175944"/>
            <a:ext cx="1643074" cy="23217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 зі стрілкою 29"/>
          <p:cNvCxnSpPr/>
          <p:nvPr/>
        </p:nvCxnSpPr>
        <p:spPr>
          <a:xfrm rot="16200000" flipH="1" flipV="1">
            <a:off x="2912208" y="3339063"/>
            <a:ext cx="1643074" cy="19645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 зі стрілкою 19"/>
          <p:cNvCxnSpPr/>
          <p:nvPr/>
        </p:nvCxnSpPr>
        <p:spPr>
          <a:xfrm rot="16200000" flipH="1">
            <a:off x="5500422" y="2715393"/>
            <a:ext cx="1038675" cy="26074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 зі стрілкою 14"/>
          <p:cNvCxnSpPr/>
          <p:nvPr/>
        </p:nvCxnSpPr>
        <p:spPr>
          <a:xfrm rot="16200000" flipH="1" flipV="1">
            <a:off x="2954674" y="2777130"/>
            <a:ext cx="1038675" cy="24840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16016" y="3499799"/>
            <a:ext cx="2" cy="18014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05113" y="5340993"/>
            <a:ext cx="108234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Ціна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7410" y="4171010"/>
            <a:ext cx="1505541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Розмір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ВНП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3489" y="4142685"/>
            <a:ext cx="1567411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Розмір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НД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0180" y="5301208"/>
            <a:ext cx="2331740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Розмір</a:t>
            </a:r>
          </a:p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інвестицій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24128" y="5301208"/>
            <a:ext cx="2934068" cy="95410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Розмір</a:t>
            </a:r>
          </a:p>
          <a:p>
            <a:pPr algn="ctr"/>
            <a:r>
              <a:rPr lang="uk-UA" sz="2800" b="1" dirty="0" err="1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нацбагатства</a:t>
            </a:r>
            <a:endParaRPr lang="uk-UA" sz="2800" b="1" dirty="0" smtClean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2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419273" y="260648"/>
            <a:ext cx="7406640" cy="548822"/>
          </a:xfr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 </a:t>
            </a:r>
            <a:r>
              <a:rPr lang="uk-UA" sz="44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З</a:t>
            </a:r>
            <a:r>
              <a:rPr lang="uk-UA" sz="44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itchFamily="18" charset="0"/>
              </a:rPr>
              <a:t>асіб обігу</a:t>
            </a:r>
            <a:endParaRPr lang="uk-UA" sz="4400" b="1" dirty="0">
              <a:solidFill>
                <a:schemeClr val="tx1"/>
              </a:solidFill>
              <a:latin typeface="Arial Black" panose="020B0A04020102020204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2170" y="908720"/>
            <a:ext cx="7550656" cy="1752600"/>
          </a:xfr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Це функція, в якій гроші виступають посередником в обміні товарів і забезпечують їх обіг.</a:t>
            </a:r>
            <a:endParaRPr lang="ru-RU" sz="3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3" y="4293096"/>
            <a:ext cx="7632848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Формування товарно-грошових відносин </a:t>
            </a:r>
          </a:p>
          <a:p>
            <a:pPr algn="ctr"/>
            <a:r>
              <a:rPr lang="uk-UA" sz="3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за  схемою “Т-Г-Т”</a:t>
            </a:r>
          </a:p>
          <a:p>
            <a:pPr algn="ctr"/>
            <a:r>
              <a:rPr lang="uk-UA" sz="3000" b="1" dirty="0" err="1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“Товар</a:t>
            </a:r>
            <a:r>
              <a:rPr lang="uk-UA" sz="3000" b="1" dirty="0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 – Гроші – </a:t>
            </a:r>
            <a:r>
              <a:rPr lang="uk-UA" sz="3000" b="1" dirty="0" err="1" smtClean="0">
                <a:solidFill>
                  <a:schemeClr val="tx1"/>
                </a:solidFill>
                <a:latin typeface="Bookman Old Style" panose="02050604050505020204" pitchFamily="18" charset="0"/>
                <a:cs typeface="Times New Roman" pitchFamily="18" charset="0"/>
              </a:rPr>
              <a:t>Товар”</a:t>
            </a:r>
            <a:endParaRPr lang="uk-UA" sz="3000" b="1" dirty="0" smtClean="0">
              <a:solidFill>
                <a:schemeClr val="tx1"/>
              </a:solidFill>
              <a:latin typeface="Bookman Old Style" panose="02050604050505020204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59632" y="2785251"/>
            <a:ext cx="7563439" cy="12918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sz="3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Гроші як засіб обігу забезпечують перехід товарів від виробника до споживача</a:t>
            </a:r>
            <a:endParaRPr lang="ru-RU" sz="3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95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348</TotalTime>
  <Words>280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Сутність та функції грошей</vt:lpstr>
      <vt:lpstr>Презентация PowerPoint</vt:lpstr>
      <vt:lpstr>Презентация PowerPoint</vt:lpstr>
      <vt:lpstr>Гроші мають цінність самі по собі, незалежно від того, з чого вони виготовлені, що визначається їх місцем у товарних відносинах.  Гроші  є носієм певних суспільних відносин і являють собою  результат тривалого еволюційного розвитку, який і надалі продовжується. </vt:lpstr>
      <vt:lpstr>Еволюція грошей</vt:lpstr>
      <vt:lpstr>Гроші як специфічний товар мають такі властивості:</vt:lpstr>
      <vt:lpstr>Презентация PowerPoint</vt:lpstr>
      <vt:lpstr>Презентация PowerPoint</vt:lpstr>
      <vt:lpstr> Засіб обігу</vt:lpstr>
      <vt:lpstr>Презентация PowerPoint</vt:lpstr>
      <vt:lpstr>Засіб нагромадження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та функції грошей.</dc:title>
  <dc:creator>Malohanych</dc:creator>
  <cp:lastModifiedBy>user</cp:lastModifiedBy>
  <cp:revision>36</cp:revision>
  <dcterms:created xsi:type="dcterms:W3CDTF">2012-02-24T20:53:58Z</dcterms:created>
  <dcterms:modified xsi:type="dcterms:W3CDTF">2018-07-12T13:37:45Z</dcterms:modified>
</cp:coreProperties>
</file>